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56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E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Stile chiaro 3 - Colore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ile chiaro 3 - Color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Stile medio 1 - Color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3" autoAdjust="0"/>
    <p:restoredTop sz="86395" autoAdjust="0"/>
  </p:normalViewPr>
  <p:slideViewPr>
    <p:cSldViewPr snapToGrid="0" showGuides="1">
      <p:cViewPr varScale="1">
        <p:scale>
          <a:sx n="115" d="100"/>
          <a:sy n="115" d="100"/>
        </p:scale>
        <p:origin x="453" y="55"/>
      </p:cViewPr>
      <p:guideLst>
        <p:guide orient="horz" pos="731"/>
        <p:guide pos="3840"/>
        <p:guide orient="horz" pos="226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B17132-047A-4C30-97AD-7733762F554B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6B536-9FA3-4940-8C9D-ED9264FA1E78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32644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BDE886-1573-40AC-9E09-050F9AC625A5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491ED-56D3-4375-977F-FA3F9F1C0D19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915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265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61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61899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4285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7165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032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0678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4309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2796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4220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669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0700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487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Utilizzare</a:t>
            </a:r>
            <a:r>
              <a:rPr lang="it-IT" baseline="0" dirty="0"/>
              <a:t> sempre i modelli di elenco forniti dal programma, quindi non realizzare elenchi solamente inserendo trattini, numeri o punti, affinché una sintesi vocale possa leggerli in ordine e proprio come elenchi.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4491ED-56D3-4375-977F-FA3F9F1C0D19}" type="slidenum">
              <a:rPr lang="it-IT" smtClean="0"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3503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98A6E1-DC11-C213-C49B-4CE1A884E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6C5EF09-4C5E-B147-BEF8-8B66FFFEA2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774B46-543F-F0B0-1410-BF1E7177D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70D6-0EEB-48B5-B03E-48E409845EC4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1F3B55-F3E2-1A2D-7FD6-BEC64BED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3C2C70-ACDC-D114-6B42-27BE4C259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EDDF-5A9A-47DE-A5A9-DE053ED61E9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1787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4" name="Immagine 6">
            <a:extLst>
              <a:ext uri="{FF2B5EF4-FFF2-40B4-BE49-F238E27FC236}">
                <a16:creationId xmlns:a16="http://schemas.microsoft.com/office/drawing/2014/main" id="{7A2A5C85-D8F9-95C2-D93A-D6AAA8D0129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40" y="1159933"/>
            <a:ext cx="7568720" cy="21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DE965153-D1B8-47F9-ECA7-A02B3757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593" y="3285951"/>
            <a:ext cx="9096815" cy="12903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6" name="Segnaposto testo 13">
            <a:extLst>
              <a:ext uri="{FF2B5EF4-FFF2-40B4-BE49-F238E27FC236}">
                <a16:creationId xmlns:a16="http://schemas.microsoft.com/office/drawing/2014/main" id="{1D13A2E7-1F45-2252-AAE6-76F193D9D5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35526" y="4741032"/>
            <a:ext cx="6320949" cy="7580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69349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B4D642F2-5021-578D-0B5A-F0C9826C560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auto">
          <a:xfrm>
            <a:off x="-1" y="0"/>
            <a:ext cx="12192001" cy="1138767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B52DDA-C01F-9F3B-B508-D3698A0EAD6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58" y="172188"/>
            <a:ext cx="2856424" cy="794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3A4080AB-402D-FB91-8F6E-E1F4FB36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153221"/>
            <a:ext cx="11736000" cy="1188000"/>
          </a:xfrm>
        </p:spPr>
        <p:txBody>
          <a:bodyPr>
            <a:normAutofit/>
          </a:bodyPr>
          <a:lstStyle>
            <a:lvl1pPr>
              <a:defRPr sz="36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6179127" y="2592996"/>
            <a:ext cx="5663346" cy="3859558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1" name="Segnaposto contenuto 2"/>
          <p:cNvSpPr>
            <a:spLocks noGrp="1"/>
          </p:cNvSpPr>
          <p:nvPr>
            <p:ph sz="quarter" idx="11" hasCustomPrompt="1"/>
          </p:nvPr>
        </p:nvSpPr>
        <p:spPr>
          <a:xfrm>
            <a:off x="1215640" y="2592996"/>
            <a:ext cx="3781233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 dirty="0"/>
              <a:t>Inserire testo</a:t>
            </a:r>
          </a:p>
        </p:txBody>
      </p:sp>
      <p:sp>
        <p:nvSpPr>
          <p:cNvPr id="12" name="Segnaposto contenuto 2"/>
          <p:cNvSpPr>
            <a:spLocks noGrp="1"/>
          </p:cNvSpPr>
          <p:nvPr>
            <p:ph sz="quarter" idx="12" hasCustomPrompt="1"/>
          </p:nvPr>
        </p:nvSpPr>
        <p:spPr>
          <a:xfrm>
            <a:off x="1215640" y="4777396"/>
            <a:ext cx="3781234" cy="1794277"/>
          </a:xfrm>
        </p:spPr>
        <p:txBody>
          <a:bodyPr/>
          <a:lstStyle>
            <a:lvl1pPr marL="0" indent="0">
              <a:buNone/>
              <a:defRPr baseline="0"/>
            </a:lvl1pPr>
          </a:lstStyle>
          <a:p>
            <a:pPr lvl="0"/>
            <a:r>
              <a:rPr lang="it-IT" dirty="0"/>
              <a:t>Inserire testo</a:t>
            </a:r>
          </a:p>
        </p:txBody>
      </p:sp>
    </p:spTree>
    <p:extLst>
      <p:ext uri="{BB962C8B-B14F-4D97-AF65-F5344CB8AC3E}">
        <p14:creationId xmlns:p14="http://schemas.microsoft.com/office/powerpoint/2010/main" val="2028808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83B4F46-4564-BD98-9A70-890134ABAB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B307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rIns="360000" anchor="ctr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endParaRPr lang="it-IT" altLang="it-IT" sz="2400" dirty="0">
              <a:solidFill>
                <a:schemeClr val="bg1"/>
              </a:solidFill>
            </a:endParaRPr>
          </a:p>
        </p:txBody>
      </p:sp>
      <p:pic>
        <p:nvPicPr>
          <p:cNvPr id="8" name="Immagine 6">
            <a:extLst>
              <a:ext uri="{FF2B5EF4-FFF2-40B4-BE49-F238E27FC236}">
                <a16:creationId xmlns:a16="http://schemas.microsoft.com/office/drawing/2014/main" id="{38BF697F-4C3F-B44D-F6C6-3D1E0DC6197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342" y="2269067"/>
            <a:ext cx="8333317" cy="2319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56278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70D6-0EEB-48B5-B03E-48E409845EC4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EDDF-5A9A-47DE-A5A9-DE053ED61E9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670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2635D8-CCDF-6D38-8F13-A179A41E7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E434A56-224E-D866-A28F-911AF1B32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2815B5-BA9F-4BC1-142B-FB146E555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70D6-0EEB-48B5-B03E-48E409845EC4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639FF7-9837-5485-22E6-98359CE27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BA95AF-CF08-9540-8958-30ECAA2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EDDF-5A9A-47DE-A5A9-DE053ED61E9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30609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9B05C-6215-0CBC-7B82-45F3AB917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CBDA081-A4AC-23E8-A80B-BB3EDFA46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0D27AD-7692-29FD-138C-8E2D277B0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70D6-0EEB-48B5-B03E-48E409845EC4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EFA7B6A-8E96-4A22-AC28-CC5D4A5FC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1F665B-5DD5-68C7-A7BF-2101FC919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EDDF-5A9A-47DE-A5A9-DE053ED61E9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2632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E8C6D-2746-FE8C-D954-F04A0892A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C4DAC7-51DC-0512-D3C5-636DA9B67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DC77EFD-F6AD-7E4A-2466-734F7D9F8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DF64D86-9423-4050-EABD-82F754AC97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70D6-0EEB-48B5-B03E-48E409845EC4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1F5BF3C-0092-1DEB-DF7D-873B0ECF5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1891FFC-8CE4-A06C-6922-845EBB33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EDDF-5A9A-47DE-A5A9-DE053ED61E9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570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1E9C76-ADD7-91FE-76C9-8E59F9462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A3DAC0-0839-47EF-03C6-93B46E1AE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AAB33E-3013-3EE2-4E41-A18D1471D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A8BE1D0-E709-E1B6-7882-A7C1F3F842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67025A-7024-FF82-2CD9-A169C692D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294965E-60D1-02D6-7D5B-78FA5B51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70D6-0EEB-48B5-B03E-48E409845EC4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285446E-D0C3-EB44-D741-898EA10E6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6CEDB29-873E-5535-846B-35B3DC35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EDDF-5A9A-47DE-A5A9-DE053ED61E9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1894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1BEB9-DC85-61DC-2E70-EECA8826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784C7E1-3A6B-9BF3-9D7E-B84FBB4E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70D6-0EEB-48B5-B03E-48E409845EC4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4B297B-6060-AC1C-692E-69C528C05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92E7EA-01EC-8DA9-0AD8-097FF79EA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EDDF-5A9A-47DE-A5A9-DE053ED61E9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3793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6D660FF-A924-B2C4-5D36-2548BC1C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70D6-0EEB-48B5-B03E-48E409845EC4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8134CA-4890-3AD2-BFC1-635593B2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59B0E4-734C-4FB1-ABD0-43EBCEE4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EDDF-5A9A-47DE-A5A9-DE053ED61E9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620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1AA02DE-EF25-8A34-A17C-9CF1E5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EDFA90-A16F-D126-B45F-FA7913A12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07362F2-2D07-BADC-9028-5FF264BBC3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E7C2D8-244A-8B91-1324-66BF5F723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70D6-0EEB-48B5-B03E-48E409845EC4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F98A4E-3799-1101-A9C0-EA1E537A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E56DED9-3158-0431-69E5-757400DB0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EDDF-5A9A-47DE-A5A9-DE053ED61E9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4423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170726-1E27-AA9F-3B2E-692DBC81A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A53B16-4FDD-45A1-11E9-42FB6DC889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8374E34-1E69-D976-B1C5-8499B3A13F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9DC378-0820-E023-FD20-90E7E384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F70D6-0EEB-48B5-B03E-48E409845EC4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64F833C-9ED4-C074-2B18-A66A6F9C5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36D7FED-89C8-E0C9-1D82-948243332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3EDDF-5A9A-47DE-A5A9-DE053ED61E9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5504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8C73D6B-3B98-0B4D-3839-170A9073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12E685-16F2-CD57-8F24-94C80A592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90F94EB-D8FF-46BD-0EB1-02B9720A4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F70D6-0EEB-48B5-B03E-48E409845EC4}" type="datetimeFigureOut">
              <a:rPr lang="it-IT" smtClean="0"/>
              <a:t>14/08/2024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E05C7A-E8F9-1686-FBF1-6D0625EB7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F7E8887-8F71-A9F3-4692-499C4365B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3EDDF-5A9A-47DE-A5A9-DE053ED61E9B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4457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59" r:id="rId11"/>
    <p:sldLayoutId id="2147483658" r:id="rId12"/>
    <p:sldLayoutId id="214748369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0B755A-178B-294C-A4BF-51D43D1E2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191" y="3429000"/>
            <a:ext cx="11111824" cy="1290388"/>
          </a:xfrm>
        </p:spPr>
        <p:txBody>
          <a:bodyPr>
            <a:normAutofit fontScale="90000"/>
          </a:bodyPr>
          <a:lstStyle/>
          <a:p>
            <a:pPr algn="ctr"/>
            <a:r>
              <a:rPr lang="it-IT" b="1" dirty="0">
                <a:solidFill>
                  <a:schemeClr val="bg1">
                    <a:lumMod val="85000"/>
                  </a:schemeClr>
                </a:solidFill>
              </a:rPr>
              <a:t>Federated Data Analytics for Genomics Data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31D6C7-9D3C-5297-3E90-7EB28A687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318" y="5058466"/>
            <a:ext cx="11645571" cy="2076697"/>
          </a:xfrm>
        </p:spPr>
        <p:txBody>
          <a:bodyPr>
            <a:normAutofit fontScale="92500"/>
          </a:bodyPr>
          <a:lstStyle/>
          <a:p>
            <a:pPr algn="l"/>
            <a:r>
              <a:rPr lang="it-IT" sz="2000" dirty="0" err="1">
                <a:solidFill>
                  <a:schemeClr val="bg1">
                    <a:lumMod val="85000"/>
                  </a:schemeClr>
                </a:solidFill>
              </a:rPr>
              <a:t>Student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: </a:t>
            </a:r>
            <a:r>
              <a:rPr lang="it-IT" sz="2000" b="1" dirty="0">
                <a:solidFill>
                  <a:schemeClr val="bg1">
                    <a:lumMod val="85000"/>
                  </a:schemeClr>
                </a:solidFill>
              </a:rPr>
              <a:t>Mirco CAZZARO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 – </a:t>
            </a:r>
            <a:r>
              <a:rPr lang="it-IT" sz="2000" dirty="0" err="1">
                <a:solidFill>
                  <a:schemeClr val="bg1">
                    <a:lumMod val="85000"/>
                  </a:schemeClr>
                </a:solidFill>
              </a:rPr>
              <a:t>mat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. </a:t>
            </a:r>
            <a:r>
              <a:rPr lang="it-IT" sz="2000" b="1" dirty="0">
                <a:solidFill>
                  <a:schemeClr val="bg1">
                    <a:lumMod val="85000"/>
                  </a:schemeClr>
                </a:solidFill>
              </a:rPr>
              <a:t>2076745</a:t>
            </a:r>
          </a:p>
          <a:p>
            <a:pPr algn="r"/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Supervisor: Prof. </a:t>
            </a:r>
            <a:r>
              <a:rPr lang="it-IT" sz="2000" b="1" dirty="0">
                <a:solidFill>
                  <a:schemeClr val="bg1">
                    <a:lumMod val="85000"/>
                  </a:schemeClr>
                </a:solidFill>
              </a:rPr>
              <a:t>Gianmaria SILVELLO</a:t>
            </a:r>
          </a:p>
          <a:p>
            <a:br>
              <a:rPr lang="it-IT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Master Degree Course in </a:t>
            </a:r>
            <a:r>
              <a:rPr lang="it-IT" sz="2000" b="1" dirty="0">
                <a:solidFill>
                  <a:schemeClr val="bg1">
                    <a:lumMod val="85000"/>
                  </a:schemeClr>
                </a:solidFill>
              </a:rPr>
              <a:t>Computer Engineering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 – </a:t>
            </a:r>
            <a:r>
              <a:rPr lang="it-IT" sz="2000" b="1" dirty="0">
                <a:solidFill>
                  <a:schemeClr val="bg1">
                    <a:lumMod val="85000"/>
                  </a:schemeClr>
                </a:solidFill>
              </a:rPr>
              <a:t>Web Information and Data Engineering 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(WIDE)</a:t>
            </a:r>
            <a:endParaRPr lang="it-IT" sz="2000" b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A. A. </a:t>
            </a:r>
            <a:r>
              <a:rPr lang="it-IT" sz="2000" b="1" dirty="0">
                <a:solidFill>
                  <a:schemeClr val="bg1">
                    <a:lumMod val="85000"/>
                  </a:schemeClr>
                </a:solidFill>
              </a:rPr>
              <a:t>2023/2024</a:t>
            </a:r>
            <a:br>
              <a:rPr lang="it-IT" sz="2000" dirty="0">
                <a:solidFill>
                  <a:schemeClr val="bg1">
                    <a:lumMod val="85000"/>
                  </a:schemeClr>
                </a:solidFill>
              </a:rPr>
            </a:br>
            <a:endParaRPr lang="it-IT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78AD6-C96A-066D-717D-2F1E7BAFC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232" y="1358900"/>
            <a:ext cx="2971729" cy="1622992"/>
          </a:xfrm>
          <a:prstGeom prst="rect">
            <a:avLst/>
          </a:prstGeom>
        </p:spPr>
      </p:pic>
      <p:pic>
        <p:nvPicPr>
          <p:cNvPr id="1026" name="Picture 2" descr="Lauree DEI Unipd">
            <a:extLst>
              <a:ext uri="{FF2B5EF4-FFF2-40B4-BE49-F238E27FC236}">
                <a16:creationId xmlns:a16="http://schemas.microsoft.com/office/drawing/2014/main" id="{5B283C71-239B-B9BD-2A28-6EEE7A929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74" y="1289217"/>
            <a:ext cx="2627995" cy="165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48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68EBD4-F798-E8BE-B88B-A6B4BA324DA8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DE717-C667-CADF-BA5E-8B81F67C1283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9 / 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9A2E0-3F20-178E-2BCF-8BF7AABCE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8" y="1179719"/>
            <a:ext cx="5121204" cy="51429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FD8ECB-13A0-C750-F04A-DBCB1A5BE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6623" y="1179719"/>
            <a:ext cx="3423649" cy="5142916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98A5E4C-4F26-95D9-B9D7-F6952A3534E2}"/>
              </a:ext>
            </a:extLst>
          </p:cNvPr>
          <p:cNvSpPr/>
          <p:nvPr/>
        </p:nvSpPr>
        <p:spPr>
          <a:xfrm>
            <a:off x="6173384" y="3340166"/>
            <a:ext cx="1520842" cy="696460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B49EAF-7568-F193-CA87-8F85F2B0580D}"/>
              </a:ext>
            </a:extLst>
          </p:cNvPr>
          <p:cNvSpPr txBox="1"/>
          <p:nvPr/>
        </p:nvSpPr>
        <p:spPr>
          <a:xfrm>
            <a:off x="621037" y="6345169"/>
            <a:ext cx="5121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Variable Text Semibold" pitchFamily="2" charset="0"/>
              </a:rPr>
              <a:t>Original SPARQL Query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0E7E8-057A-425B-4538-14FC397A8D7C}"/>
              </a:ext>
            </a:extLst>
          </p:cNvPr>
          <p:cNvSpPr txBox="1"/>
          <p:nvPr/>
        </p:nvSpPr>
        <p:spPr>
          <a:xfrm>
            <a:off x="8046623" y="6345169"/>
            <a:ext cx="3423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Variable Text Semibold" pitchFamily="2" charset="0"/>
              </a:rPr>
              <a:t>Unfolded SQL Query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6EA630C-9DC9-FFBA-18C8-47A58FFEA5B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640832" y="334268"/>
            <a:ext cx="455621" cy="4556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4B2BF7A-B036-3C7F-DB8D-77AF93BC4D2D}"/>
              </a:ext>
            </a:extLst>
          </p:cNvPr>
          <p:cNvSpPr txBox="1"/>
          <p:nvPr/>
        </p:nvSpPr>
        <p:spPr>
          <a:xfrm>
            <a:off x="6211286" y="3949292"/>
            <a:ext cx="1174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Variable Text Semibold" pitchFamily="2" charset="0"/>
              </a:rPr>
              <a:t>REWRITING</a:t>
            </a:r>
            <a:br>
              <a:rPr lang="en-US" sz="1200" dirty="0">
                <a:latin typeface="Segoe UI Variable Text Semibold" pitchFamily="2" charset="0"/>
              </a:rPr>
            </a:br>
            <a:r>
              <a:rPr lang="en-US" sz="1200" dirty="0">
                <a:latin typeface="Segoe UI Variable Text Semibold" pitchFamily="2" charset="0"/>
              </a:rPr>
              <a:t>+</a:t>
            </a:r>
            <a:br>
              <a:rPr lang="en-US" sz="1200" dirty="0">
                <a:latin typeface="Segoe UI Variable Text Semibold" pitchFamily="2" charset="0"/>
              </a:rPr>
            </a:br>
            <a:r>
              <a:rPr lang="en-US" sz="1200" dirty="0">
                <a:latin typeface="Segoe UI Variable Text Semibold" pitchFamily="2" charset="0"/>
              </a:rPr>
              <a:t>UNFOLDING</a:t>
            </a:r>
          </a:p>
        </p:txBody>
      </p:sp>
    </p:spTree>
    <p:extLst>
      <p:ext uri="{BB962C8B-B14F-4D97-AF65-F5344CB8AC3E}">
        <p14:creationId xmlns:p14="http://schemas.microsoft.com/office/powerpoint/2010/main" val="3763974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215C8C-B3DD-64D1-D557-AB64B8CBD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308" y="3230880"/>
            <a:ext cx="5583535" cy="33501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93FF8C3-4F34-0F60-1604-9E6127753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0" y="3230880"/>
            <a:ext cx="5583535" cy="3350121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3E12E42B-CFF7-5D55-6BD6-BADAF2E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313958"/>
            <a:ext cx="11736000" cy="766354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Benchmark 1: BSBM</a:t>
            </a:r>
            <a:endParaRPr lang="en-GB" dirty="0">
              <a:latin typeface="Segoe UI Semibold" panose="020B0702040204020203" pitchFamily="34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07B74-F441-ECB7-ADBD-14FA0727F83C}"/>
              </a:ext>
            </a:extLst>
          </p:cNvPr>
          <p:cNvSpPr txBox="1"/>
          <p:nvPr/>
        </p:nvSpPr>
        <p:spPr>
          <a:xfrm>
            <a:off x="456002" y="2080312"/>
            <a:ext cx="5346084" cy="1291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  <a:spcAft>
                <a:spcPts val="100"/>
              </a:spcAft>
            </a:pPr>
            <a:r>
              <a:rPr lang="en-US" sz="2000" dirty="0">
                <a:latin typeface="Segoe UI Variable Text Semibold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BSBM Benchmark</a:t>
            </a:r>
          </a:p>
          <a:p>
            <a:pPr>
              <a:lnSpc>
                <a:spcPts val="32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Query performances evaluation over a synthetic dataset across diverse sources.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8EBD4-F798-E8BE-B88B-A6B4BA324DA8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DE717-C667-CADF-BA5E-8B81F67C1283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10 / 12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D38E52-4997-8EA6-C4EB-A09521C092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801" y="1368506"/>
            <a:ext cx="5851042" cy="19747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1321B6B-2A05-314F-529F-8DC528B3332B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11671589" y="313382"/>
            <a:ext cx="418508" cy="4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35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2E06953-80F4-4671-75EE-5E336BB08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19" y="2263935"/>
            <a:ext cx="4521463" cy="3767886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3E12E42B-CFF7-5D55-6BD6-BADAF2E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313958"/>
            <a:ext cx="11736000" cy="766354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Benchmark 2: SEASHELL</a:t>
            </a:r>
            <a:endParaRPr lang="en-GB" dirty="0">
              <a:latin typeface="Segoe UI Semibold" panose="020B0702040204020203" pitchFamily="34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07B74-F441-ECB7-ADBD-14FA0727F83C}"/>
              </a:ext>
            </a:extLst>
          </p:cNvPr>
          <p:cNvSpPr txBox="1"/>
          <p:nvPr/>
        </p:nvSpPr>
        <p:spPr>
          <a:xfrm>
            <a:off x="456000" y="2730449"/>
            <a:ext cx="2732555" cy="2112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  <a:spcAft>
                <a:spcPts val="100"/>
              </a:spcAft>
            </a:pPr>
            <a:r>
              <a:rPr lang="en-US" sz="2000" dirty="0">
                <a:latin typeface="Segoe UI Variable Text Semibold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SEASHELL Benchmark</a:t>
            </a:r>
          </a:p>
          <a:p>
            <a:pPr>
              <a:lnSpc>
                <a:spcPts val="32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Real-world clinical data highlights system efficiency in handling complex queries.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8EBD4-F798-E8BE-B88B-A6B4BA324DA8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DE717-C667-CADF-BA5E-8B81F67C1283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11 / 12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99B50E-0F6E-B2F8-9D39-D62BA8FC60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537" y="2269972"/>
            <a:ext cx="4521462" cy="37678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71F6438-617E-6DC5-8FDE-757C9B3D21B2}"/>
              </a:ext>
            </a:extLst>
          </p:cNvPr>
          <p:cNvSpPr txBox="1"/>
          <p:nvPr/>
        </p:nvSpPr>
        <p:spPr>
          <a:xfrm>
            <a:off x="3553368" y="5987590"/>
            <a:ext cx="4061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Variable Text Semibold" pitchFamily="2" charset="0"/>
              </a:rPr>
              <a:t>Dremio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3510B8-939A-D095-0C8B-0797EB962B3E}"/>
              </a:ext>
            </a:extLst>
          </p:cNvPr>
          <p:cNvSpPr txBox="1"/>
          <p:nvPr/>
        </p:nvSpPr>
        <p:spPr>
          <a:xfrm>
            <a:off x="7999406" y="5982537"/>
            <a:ext cx="4117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UI Variable Text Semibold" pitchFamily="2" charset="0"/>
              </a:rPr>
              <a:t>GraphDB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49B0DA9-18B2-228B-6492-8DF13A37D12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1671589" y="313382"/>
            <a:ext cx="418508" cy="4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74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E12E42B-CFF7-5D55-6BD6-BADAF2E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326750"/>
            <a:ext cx="11736000" cy="766354"/>
          </a:xfrm>
        </p:spPr>
        <p:txBody>
          <a:bodyPr>
            <a:normAutofit/>
          </a:bodyPr>
          <a:lstStyle/>
          <a:p>
            <a:r>
              <a:rPr lang="it-IT" dirty="0" err="1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Conclusions</a:t>
            </a:r>
            <a:r>
              <a:rPr lang="it-IT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and Future 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C7037-14C1-251E-6D9E-B8BCBDB45B1A}"/>
              </a:ext>
            </a:extLst>
          </p:cNvPr>
          <p:cNvSpPr txBox="1"/>
          <p:nvPr/>
        </p:nvSpPr>
        <p:spPr>
          <a:xfrm>
            <a:off x="456000" y="2206952"/>
            <a:ext cx="113728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1214F0-0C70-B9E4-E0DC-53F65C8B21BC}"/>
              </a:ext>
            </a:extLst>
          </p:cNvPr>
          <p:cNvSpPr txBox="1"/>
          <p:nvPr/>
        </p:nvSpPr>
        <p:spPr>
          <a:xfrm>
            <a:off x="456000" y="2093104"/>
            <a:ext cx="11017543" cy="4215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The federated data analytics system developed in this thesis offers a powerful tool for integrating and analyzing heterogeneous biomedical data.</a:t>
            </a:r>
          </a:p>
          <a:p>
            <a:pPr>
              <a:lnSpc>
                <a:spcPts val="3200"/>
              </a:lnSpc>
              <a:spcAft>
                <a:spcPts val="100"/>
              </a:spcAft>
            </a:pPr>
            <a:r>
              <a:rPr lang="en-US" sz="2000" dirty="0">
                <a:latin typeface="Segoe UI Variable Text Semibold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Future Directions:</a:t>
            </a:r>
          </a:p>
          <a:p>
            <a:pPr marL="914400" lvl="1" indent="-457200">
              <a:lnSpc>
                <a:spcPts val="3200"/>
              </a:lnSpc>
              <a:spcAft>
                <a:spcPts val="100"/>
              </a:spcAft>
              <a:buFont typeface="+mj-lt"/>
              <a:buAutoNum type="arabicPeriod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Optimization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 Improve architecture performances, considering SEASHELL monitoring data as an entry point;</a:t>
            </a:r>
          </a:p>
          <a:p>
            <a:pPr marL="914400" lvl="1" indent="-457200">
              <a:lnSpc>
                <a:spcPts val="3200"/>
              </a:lnSpc>
              <a:spcAft>
                <a:spcPts val="100"/>
              </a:spcAft>
              <a:buFont typeface="+mj-lt"/>
              <a:buAutoNum type="arabicPeriod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Privacy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 Strengthen data security and compliance with regulations, such as GDPR;</a:t>
            </a:r>
          </a:p>
          <a:p>
            <a:pPr marL="914400" lvl="1" indent="-457200">
              <a:lnSpc>
                <a:spcPts val="3200"/>
              </a:lnSpc>
              <a:spcAft>
                <a:spcPts val="100"/>
              </a:spcAft>
              <a:buFont typeface="+mj-lt"/>
              <a:buAutoNum type="arabicPeriod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Usability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 Simplify both the architecture usage and deployment, so to reach a larger audience.</a:t>
            </a:r>
          </a:p>
          <a:p>
            <a:pPr>
              <a:lnSpc>
                <a:spcPts val="32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This system lays the groundwork for future advancements in biomedical data research, contributing to better healthcare outcomes.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725D23-2501-15D5-2C2A-21EC56FE0328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C0153-BDC8-1ED3-A863-16A5A178AD7F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12 / 12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F14E02-C4A7-F0E6-D970-901E8B2A2D5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626620" y="292957"/>
            <a:ext cx="479308" cy="4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6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DABC8-BCE6-F553-95FC-0878CA314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025F38EC-C470-9C51-7C68-61B568F10668}"/>
              </a:ext>
            </a:extLst>
          </p:cNvPr>
          <p:cNvSpPr txBox="1">
            <a:spLocks/>
          </p:cNvSpPr>
          <p:nvPr/>
        </p:nvSpPr>
        <p:spPr>
          <a:xfrm>
            <a:off x="456000" y="750017"/>
            <a:ext cx="11736000" cy="426850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Thank You!</a:t>
            </a:r>
          </a:p>
          <a:p>
            <a:endParaRPr lang="it-IT" sz="3600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  <a:p>
            <a:r>
              <a:rPr lang="it-IT" sz="30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Do </a:t>
            </a:r>
            <a:r>
              <a:rPr lang="it-IT" sz="3000" dirty="0" err="1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you</a:t>
            </a:r>
            <a:r>
              <a:rPr lang="it-IT" sz="30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it-IT" sz="3000" dirty="0" err="1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have</a:t>
            </a:r>
            <a:r>
              <a:rPr lang="it-IT" sz="30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it-IT" sz="3000" dirty="0" err="1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any</a:t>
            </a:r>
            <a:r>
              <a:rPr lang="it-IT" sz="30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it-IT" sz="3000" dirty="0" err="1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question</a:t>
            </a:r>
            <a:r>
              <a:rPr lang="it-IT" sz="30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?</a:t>
            </a:r>
          </a:p>
        </p:txBody>
      </p:sp>
      <p:pic>
        <p:nvPicPr>
          <p:cNvPr id="2052" name="Picture 4" descr="Home - Associazione Alumni Unipd">
            <a:extLst>
              <a:ext uri="{FF2B5EF4-FFF2-40B4-BE49-F238E27FC236}">
                <a16:creationId xmlns:a16="http://schemas.microsoft.com/office/drawing/2014/main" id="{6D28CD6B-B82E-0E9E-BBBE-45A98C725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5530" y="3607910"/>
            <a:ext cx="3148692" cy="141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Lauree DEI Unipd">
            <a:extLst>
              <a:ext uri="{FF2B5EF4-FFF2-40B4-BE49-F238E27FC236}">
                <a16:creationId xmlns:a16="http://schemas.microsoft.com/office/drawing/2014/main" id="{06331085-8C2D-A4E0-4C89-CECF8E1DF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373" y="3626881"/>
            <a:ext cx="2013363" cy="126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6457F79E-DD4E-7C39-FE0A-9F2C53A8810E}"/>
              </a:ext>
            </a:extLst>
          </p:cNvPr>
          <p:cNvSpPr txBox="1">
            <a:spLocks/>
          </p:cNvSpPr>
          <p:nvPr/>
        </p:nvSpPr>
        <p:spPr>
          <a:xfrm>
            <a:off x="265318" y="5058466"/>
            <a:ext cx="11645571" cy="2076697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br>
              <a:rPr lang="it-IT" sz="200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it-IT" sz="200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it-IT" sz="2000" dirty="0">
                <a:solidFill>
                  <a:schemeClr val="bg1">
                    <a:lumMod val="85000"/>
                  </a:schemeClr>
                </a:solidFill>
              </a:rPr>
            </a:br>
            <a:br>
              <a:rPr lang="it-IT" sz="2000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Master Degree Course in </a:t>
            </a:r>
            <a:r>
              <a:rPr lang="it-IT" sz="2000" b="1" dirty="0">
                <a:solidFill>
                  <a:schemeClr val="bg1">
                    <a:lumMod val="85000"/>
                  </a:schemeClr>
                </a:solidFill>
              </a:rPr>
              <a:t>Computer Engineering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 – </a:t>
            </a:r>
            <a:r>
              <a:rPr lang="it-IT" sz="2000" b="1" dirty="0">
                <a:solidFill>
                  <a:schemeClr val="bg1">
                    <a:lumMod val="85000"/>
                  </a:schemeClr>
                </a:solidFill>
              </a:rPr>
              <a:t>Web Information and Data Engineering </a:t>
            </a:r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(WIDE)</a:t>
            </a:r>
            <a:endParaRPr lang="it-IT" sz="2000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 algn="ctr">
              <a:buNone/>
            </a:pPr>
            <a:r>
              <a:rPr lang="it-IT" sz="2000" dirty="0">
                <a:solidFill>
                  <a:schemeClr val="bg1">
                    <a:lumMod val="85000"/>
                  </a:schemeClr>
                </a:solidFill>
              </a:rPr>
              <a:t>A. A. </a:t>
            </a:r>
            <a:r>
              <a:rPr lang="it-IT" sz="2000" b="1" dirty="0">
                <a:solidFill>
                  <a:schemeClr val="bg1">
                    <a:lumMod val="85000"/>
                  </a:schemeClr>
                </a:solidFill>
              </a:rPr>
              <a:t>2023/2024</a:t>
            </a:r>
            <a:br>
              <a:rPr lang="it-IT" sz="2000" dirty="0">
                <a:solidFill>
                  <a:schemeClr val="bg1">
                    <a:lumMod val="85000"/>
                  </a:schemeClr>
                </a:solidFill>
              </a:rPr>
            </a:br>
            <a:endParaRPr lang="it-IT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6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E12E42B-CFF7-5D55-6BD6-BADAF2E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326750"/>
            <a:ext cx="11736000" cy="766354"/>
          </a:xfrm>
        </p:spPr>
        <p:txBody>
          <a:bodyPr>
            <a:normAutofit/>
          </a:bodyPr>
          <a:lstStyle/>
          <a:p>
            <a:r>
              <a:rPr lang="it-IT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The Challenge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1214F0-0C70-B9E4-E0DC-53F65C8B21BC}"/>
              </a:ext>
            </a:extLst>
          </p:cNvPr>
          <p:cNvSpPr txBox="1"/>
          <p:nvPr/>
        </p:nvSpPr>
        <p:spPr>
          <a:xfrm>
            <a:off x="456000" y="2093104"/>
            <a:ext cx="9010501" cy="2843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Biomedical data is becoming increasingly complex. The rapid evolution of data storage systems has created a landscape where:</a:t>
            </a:r>
          </a:p>
          <a:p>
            <a:pPr marL="800100" lvl="1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Diverse data models exist (relational, hierarchical, graph-based);</a:t>
            </a:r>
          </a:p>
          <a:p>
            <a:pPr marL="800100" lvl="1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Integration of these models is crucial making data meaningful.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Understanding genetic diseases and advancing personalized treatments relies on integrating and analyzing this diverse data effectively.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98A6C1-F6DD-3215-3784-DDBA71C172A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11627098" y="278863"/>
            <a:ext cx="487546" cy="4875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6725D23-2501-15D5-2C2A-21EC56FE0328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9C0153-BDC8-1ED3-A863-16A5A178AD7F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1 / 12</a:t>
            </a:r>
          </a:p>
        </p:txBody>
      </p:sp>
    </p:spTree>
    <p:extLst>
      <p:ext uri="{BB962C8B-B14F-4D97-AF65-F5344CB8AC3E}">
        <p14:creationId xmlns:p14="http://schemas.microsoft.com/office/powerpoint/2010/main" val="2908991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cloud&#10;&#10;Description automatically generated">
            <a:extLst>
              <a:ext uri="{FF2B5EF4-FFF2-40B4-BE49-F238E27FC236}">
                <a16:creationId xmlns:a16="http://schemas.microsoft.com/office/drawing/2014/main" id="{A32552D5-0088-ACD0-926D-55B1E4E671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996" y="1420136"/>
            <a:ext cx="4261754" cy="4777688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3E12E42B-CFF7-5D55-6BD6-BADAF2E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313958"/>
            <a:ext cx="11736000" cy="766354"/>
          </a:xfrm>
        </p:spPr>
        <p:txBody>
          <a:bodyPr>
            <a:normAutofit/>
          </a:bodyPr>
          <a:lstStyle/>
          <a:p>
            <a:r>
              <a:rPr lang="it-IT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Proposed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1214F0-0C70-B9E4-E0DC-53F65C8B21BC}"/>
              </a:ext>
            </a:extLst>
          </p:cNvPr>
          <p:cNvSpPr txBox="1"/>
          <p:nvPr/>
        </p:nvSpPr>
        <p:spPr>
          <a:xfrm>
            <a:off x="456000" y="2080312"/>
            <a:ext cx="7670186" cy="4702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2000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Federated Data Analytics System</a:t>
            </a:r>
            <a:b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system designed to integrate and analyze clinical and genomics data seamlessly.</a:t>
            </a:r>
          </a:p>
          <a:p>
            <a:pPr marL="800100" lvl="1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Objective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 Enable researchers to perform complex queries across multiple datasets without extensive preprocessing.</a:t>
            </a:r>
          </a:p>
          <a:p>
            <a:pPr marL="800100" lvl="1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Key Components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 </a:t>
            </a:r>
            <a:r>
              <a:rPr lang="en-US" sz="2000" u="sng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OBDA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lang="en-US" sz="2000" u="sng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 Virtualization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, </a:t>
            </a:r>
            <a:r>
              <a:rPr lang="en-US" sz="2000" u="sng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Ontology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.</a:t>
            </a:r>
          </a:p>
          <a:p>
            <a:pPr lvl="1">
              <a:lnSpc>
                <a:spcPct val="150000"/>
              </a:lnSpc>
              <a:spcAft>
                <a:spcPts val="100"/>
              </a:spcAft>
            </a:pPr>
            <a:endParaRPr lang="en-US" sz="2000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This approach reduces complexities in biomedical data management and accelerates research.</a:t>
            </a:r>
            <a:b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2000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843E25-85F2-2FA4-CF9E-2BDF8C4E73A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619992" y="243558"/>
            <a:ext cx="501758" cy="5017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473994-B1EC-FC8A-8DEF-8502FE2E867D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7243F4-7E97-FBEF-D56F-B6EB5CBDCB9F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2 / 12</a:t>
            </a:r>
          </a:p>
        </p:txBody>
      </p:sp>
    </p:spTree>
    <p:extLst>
      <p:ext uri="{BB962C8B-B14F-4D97-AF65-F5344CB8AC3E}">
        <p14:creationId xmlns:p14="http://schemas.microsoft.com/office/powerpoint/2010/main" val="413576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E12E42B-CFF7-5D55-6BD6-BADAF2E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313958"/>
            <a:ext cx="11736000" cy="766354"/>
          </a:xfrm>
        </p:spPr>
        <p:txBody>
          <a:bodyPr>
            <a:normAutofit/>
          </a:bodyPr>
          <a:lstStyle/>
          <a:p>
            <a:r>
              <a:rPr lang="it-IT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EU Project HEREDITARY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1214F0-0C70-B9E4-E0DC-53F65C8B21BC}"/>
              </a:ext>
            </a:extLst>
          </p:cNvPr>
          <p:cNvSpPr txBox="1"/>
          <p:nvPr/>
        </p:nvSpPr>
        <p:spPr>
          <a:xfrm>
            <a:off x="456001" y="2080312"/>
            <a:ext cx="11159056" cy="4728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2000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Objective:</a:t>
            </a:r>
            <a:b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r>
              <a:rPr 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Segoe UI Variable Display" pitchFamily="2" charset="0"/>
              </a:rPr>
              <a:t>Transforming our understanding of brain diseases through integrated multimodal data analysis.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2000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Focus Areas:</a:t>
            </a:r>
            <a:endParaRPr lang="en-US" sz="2000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914400" lvl="1" indent="-457200">
              <a:lnSpc>
                <a:spcPct val="150000"/>
              </a:lnSpc>
              <a:spcAft>
                <a:spcPts val="100"/>
              </a:spcAft>
              <a:buFont typeface="+mj-lt"/>
              <a:buAutoNum type="arabicPeriod"/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Integrating genomic and clinical data from various European stakeholders;</a:t>
            </a:r>
          </a:p>
          <a:p>
            <a:pPr marL="914400" lvl="1" indent="-457200">
              <a:lnSpc>
                <a:spcPct val="150000"/>
              </a:lnSpc>
              <a:spcAft>
                <a:spcPts val="100"/>
              </a:spcAft>
              <a:buFont typeface="+mj-lt"/>
              <a:buAutoNum type="arabicPeriod"/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Addressing the challenges of data heterogeneity;</a:t>
            </a:r>
          </a:p>
          <a:p>
            <a:pPr marL="914400" lvl="1" indent="-457200">
              <a:lnSpc>
                <a:spcPct val="150000"/>
              </a:lnSpc>
              <a:spcAft>
                <a:spcPts val="100"/>
              </a:spcAft>
              <a:buFont typeface="+mj-lt"/>
              <a:buAutoNum type="arabicPeriod"/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Ensuring privacy compliance and data security.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2000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(one of the) Results:</a:t>
            </a: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 unified DBMS that supports advanced querying capabilities across different data sources and that allows to gather insightful analytics.</a:t>
            </a:r>
            <a:b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2000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2050" name="Picture 2" descr="HEREDITARY project | Data integration for health">
            <a:extLst>
              <a:ext uri="{FF2B5EF4-FFF2-40B4-BE49-F238E27FC236}">
                <a16:creationId xmlns:a16="http://schemas.microsoft.com/office/drawing/2014/main" id="{51181C3D-1AC6-6A45-99FB-E65C2B99B9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74" t="10616" r="37252" b="39156"/>
          <a:stretch/>
        </p:blipFill>
        <p:spPr bwMode="auto">
          <a:xfrm>
            <a:off x="11648098" y="218192"/>
            <a:ext cx="543902" cy="55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19127C-4227-ADDC-F1FA-49F0678FB5B1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E2A52E-B31A-5EE7-728F-7CD71A5F04B4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3 / 12</a:t>
            </a:r>
          </a:p>
        </p:txBody>
      </p:sp>
      <p:pic>
        <p:nvPicPr>
          <p:cNvPr id="9218" name="Picture 2" descr="Inforegio - Download centre for visual elements">
            <a:extLst>
              <a:ext uri="{FF2B5EF4-FFF2-40B4-BE49-F238E27FC236}">
                <a16:creationId xmlns:a16="http://schemas.microsoft.com/office/drawing/2014/main" id="{B289D267-5D0A-A407-A699-1189A0552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31" y="6432474"/>
            <a:ext cx="1859102" cy="390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About DEI | DEI">
            <a:extLst>
              <a:ext uri="{FF2B5EF4-FFF2-40B4-BE49-F238E27FC236}">
                <a16:creationId xmlns:a16="http://schemas.microsoft.com/office/drawing/2014/main" id="{5E65A9D1-0CDD-FA45-9C25-9CB1558E5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844"/>
          <a:stretch/>
        </p:blipFill>
        <p:spPr bwMode="auto">
          <a:xfrm>
            <a:off x="1990133" y="6364731"/>
            <a:ext cx="166599" cy="4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A81A32D-92E0-F622-F662-1E714F292EED}"/>
              </a:ext>
            </a:extLst>
          </p:cNvPr>
          <p:cNvSpPr txBox="1"/>
          <p:nvPr/>
        </p:nvSpPr>
        <p:spPr>
          <a:xfrm>
            <a:off x="2106752" y="6443014"/>
            <a:ext cx="1983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rgbClr val="990E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Led by the Department of Information Engineering (UNIPD)</a:t>
            </a:r>
          </a:p>
        </p:txBody>
      </p:sp>
    </p:spTree>
    <p:extLst>
      <p:ext uri="{BB962C8B-B14F-4D97-AF65-F5344CB8AC3E}">
        <p14:creationId xmlns:p14="http://schemas.microsoft.com/office/powerpoint/2010/main" val="2111674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61C5D8D6-28BC-2FCB-8BE3-753F65441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55" y="1208313"/>
            <a:ext cx="7046012" cy="5301457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3E12E42B-CFF7-5D55-6BD6-BADAF2E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313958"/>
            <a:ext cx="11736000" cy="766354"/>
          </a:xfrm>
        </p:spPr>
        <p:txBody>
          <a:bodyPr>
            <a:normAutofit/>
          </a:bodyPr>
          <a:lstStyle/>
          <a:p>
            <a:r>
              <a:rPr lang="it-IT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A4521-1173-EE36-9136-2B0660C376EB}"/>
              </a:ext>
            </a:extLst>
          </p:cNvPr>
          <p:cNvSpPr txBox="1"/>
          <p:nvPr/>
        </p:nvSpPr>
        <p:spPr>
          <a:xfrm>
            <a:off x="456000" y="2247397"/>
            <a:ext cx="3887400" cy="3766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32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Ontop: 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Semantic Data Integration Layer.</a:t>
            </a:r>
            <a:b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2000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457200" indent="-457200">
              <a:lnSpc>
                <a:spcPts val="32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Dremio: 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Data Federation and Virtualization Layer.</a:t>
            </a:r>
            <a:b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2000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457200" indent="-457200">
              <a:lnSpc>
                <a:spcPts val="3200"/>
              </a:lnSpc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BRAINTEASER Ontology: 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Provides the vocabulary structure for querying.</a:t>
            </a:r>
            <a:endParaRPr lang="en-US" sz="2000" b="1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1026" name="Picture 2" descr="Ontop | Bolzano">
            <a:extLst>
              <a:ext uri="{FF2B5EF4-FFF2-40B4-BE49-F238E27FC236}">
                <a16:creationId xmlns:a16="http://schemas.microsoft.com/office/drawing/2014/main" id="{0A3FD875-BF0A-B345-0558-EDE990D03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1" r="13444"/>
          <a:stretch/>
        </p:blipFill>
        <p:spPr bwMode="auto">
          <a:xfrm>
            <a:off x="713809" y="2391122"/>
            <a:ext cx="262618" cy="28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lue whale with a horn&#10;&#10;Description automatically generated">
            <a:extLst>
              <a:ext uri="{FF2B5EF4-FFF2-40B4-BE49-F238E27FC236}">
                <a16:creationId xmlns:a16="http://schemas.microsoft.com/office/drawing/2014/main" id="{26EC8E55-6EF0-01DA-C98D-6981E3BA08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1" y="3597090"/>
            <a:ext cx="296741" cy="296741"/>
          </a:xfrm>
          <a:prstGeom prst="rect">
            <a:avLst/>
          </a:prstGeom>
        </p:spPr>
      </p:pic>
      <p:pic>
        <p:nvPicPr>
          <p:cNvPr id="1028" name="Picture 4" descr="IIIA Hub - Research">
            <a:extLst>
              <a:ext uri="{FF2B5EF4-FFF2-40B4-BE49-F238E27FC236}">
                <a16:creationId xmlns:a16="http://schemas.microsoft.com/office/drawing/2014/main" id="{057E1893-4A55-B08E-BCA4-E4E61DC44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662"/>
          <a:stretch/>
        </p:blipFill>
        <p:spPr bwMode="auto">
          <a:xfrm>
            <a:off x="696747" y="4816326"/>
            <a:ext cx="253093" cy="27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09D3D-323C-B401-614C-AA62F8E7826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11661691" y="348229"/>
            <a:ext cx="418360" cy="418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087CC7-702E-8180-9E1B-8533BA62C3DE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65F4AE-631A-307C-127E-2A21ED8A6F79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4 / 12</a:t>
            </a:r>
          </a:p>
        </p:txBody>
      </p:sp>
    </p:spTree>
    <p:extLst>
      <p:ext uri="{BB962C8B-B14F-4D97-AF65-F5344CB8AC3E}">
        <p14:creationId xmlns:p14="http://schemas.microsoft.com/office/powerpoint/2010/main" val="2322724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E12E42B-CFF7-5D55-6BD6-BADAF2E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313958"/>
            <a:ext cx="11736000" cy="766354"/>
          </a:xfrm>
        </p:spPr>
        <p:txBody>
          <a:bodyPr>
            <a:normAutofit/>
          </a:bodyPr>
          <a:lstStyle/>
          <a:p>
            <a:r>
              <a:rPr lang="it-IT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System Architecture – Data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5A4521-1173-EE36-9136-2B0660C376EB}"/>
              </a:ext>
            </a:extLst>
          </p:cNvPr>
          <p:cNvSpPr txBox="1"/>
          <p:nvPr/>
        </p:nvSpPr>
        <p:spPr>
          <a:xfrm>
            <a:off x="456000" y="2160239"/>
            <a:ext cx="11365887" cy="442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MySQL: 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Stores structured clinical data.</a:t>
            </a:r>
            <a:b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2000" b="1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457200" indent="-45720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PostgreSQL: 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Manages additional clinical datasets. </a:t>
            </a:r>
            <a:b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2000" b="1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457200" indent="-45720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Polypheny: 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Supports various data models, enhancing flexibility.</a:t>
            </a:r>
            <a:b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2000" b="1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457200" indent="-45720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NAS Shared Folders: 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Hosts genomics data in VCF files. </a:t>
            </a:r>
            <a:b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2000" b="1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 marL="457200" indent="-457200"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  Google Drive: 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Integrates a cloud-based storage use case, hosting CSV files.</a:t>
            </a:r>
            <a:b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2000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>
              <a:spcAft>
                <a:spcPts val="100"/>
              </a:spcAft>
            </a:pPr>
            <a:endParaRPr lang="en-US" sz="2000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Each data source is connected via Dremio's federation layer, enabling a unified view across diverse data repositories.</a:t>
            </a:r>
          </a:p>
        </p:txBody>
      </p:sp>
      <p:pic>
        <p:nvPicPr>
          <p:cNvPr id="6146" name="Picture 2" descr="MySQL logo PNG transparent image download, size: 1280x1280px">
            <a:extLst>
              <a:ext uri="{FF2B5EF4-FFF2-40B4-BE49-F238E27FC236}">
                <a16:creationId xmlns:a16="http://schemas.microsoft.com/office/drawing/2014/main" id="{EF37646C-7625-C9CF-80F6-F3B178BF0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10"/>
          <a:stretch/>
        </p:blipFill>
        <p:spPr bwMode="auto">
          <a:xfrm>
            <a:off x="633394" y="2195617"/>
            <a:ext cx="460351" cy="35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D9856E9-583F-8752-8D2D-B68F040F3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53" y="2812484"/>
            <a:ext cx="348143" cy="35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ome | Polypheny">
            <a:extLst>
              <a:ext uri="{FF2B5EF4-FFF2-40B4-BE49-F238E27FC236}">
                <a16:creationId xmlns:a16="http://schemas.microsoft.com/office/drawing/2014/main" id="{B987B7C1-F281-9D48-A89C-C70B0A747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75" r="27817" b="36154"/>
          <a:stretch/>
        </p:blipFill>
        <p:spPr bwMode="auto">
          <a:xfrm>
            <a:off x="707553" y="3399397"/>
            <a:ext cx="348143" cy="37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3302616F-BFED-D086-F669-FEEAC6D4DB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05" y="3993569"/>
            <a:ext cx="383966" cy="38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75B1C2F9-762B-FBAF-C796-D61A594AF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46" y="4671527"/>
            <a:ext cx="371461" cy="33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2DD406-72F0-C555-F2EA-49E5D1E42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11639560" y="291325"/>
            <a:ext cx="462622" cy="4626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0FF121-F61C-DA62-3625-93DEFFD5CFBB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F5D4B6-D981-793F-F3CE-56AD3999A9C6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5 / 12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4BCCAB-DFBC-7A74-876A-E69F6E59AF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0660" y="2042627"/>
            <a:ext cx="2628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391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E12E42B-CFF7-5D55-6BD6-BADAF2E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313958"/>
            <a:ext cx="11736000" cy="766354"/>
          </a:xfrm>
        </p:spPr>
        <p:txBody>
          <a:bodyPr>
            <a:normAutofit/>
          </a:bodyPr>
          <a:lstStyle/>
          <a:p>
            <a:r>
              <a:rPr lang="it-IT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Federation and </a:t>
            </a:r>
            <a:r>
              <a:rPr lang="en-GB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Virtualization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07B74-F441-ECB7-ADBD-14FA0727F83C}"/>
              </a:ext>
            </a:extLst>
          </p:cNvPr>
          <p:cNvSpPr txBox="1"/>
          <p:nvPr/>
        </p:nvSpPr>
        <p:spPr>
          <a:xfrm>
            <a:off x="456000" y="2080312"/>
            <a:ext cx="6717064" cy="50106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200"/>
              </a:lnSpc>
              <a:spcAft>
                <a:spcPts val="100"/>
              </a:spcAft>
            </a:pPr>
            <a:r>
              <a:rPr lang="en-US" sz="2000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Virtualization Layer:</a:t>
            </a:r>
            <a:endParaRPr lang="en-US" sz="2000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>
              <a:lnSpc>
                <a:spcPts val="32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Creates virtual views without materializing data, optimizing performance and enabling complex queries across the federated system.</a:t>
            </a:r>
            <a:br>
              <a:rPr lang="en-US" sz="2000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</a:br>
            <a:r>
              <a:rPr lang="en-US" sz="2000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Federation Layer:</a:t>
            </a:r>
            <a:b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r>
              <a:rPr lang="en-US" sz="2000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Segoe UI Variable Display" pitchFamily="2" charset="0"/>
              </a:rPr>
              <a:t>Integrates data across various sources, ensuring seamless access and querying.</a:t>
            </a:r>
          </a:p>
          <a:p>
            <a:pPr>
              <a:lnSpc>
                <a:spcPts val="3200"/>
              </a:lnSpc>
              <a:spcAft>
                <a:spcPts val="100"/>
              </a:spcAft>
            </a:pPr>
            <a:endParaRPr lang="en-US" sz="2000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  <a:p>
            <a:pPr>
              <a:lnSpc>
                <a:spcPts val="32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Dremio serves as the core engine for both layers, providing a robust platform for handling large-scale data integration tasks.</a:t>
            </a:r>
            <a:b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</a:br>
            <a:endParaRPr lang="en-US" sz="2000" dirty="0">
              <a:latin typeface="Segoe UI Variable Display" pitchFamily="2" charset="0"/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pic>
        <p:nvPicPr>
          <p:cNvPr id="6" name="Picture 5" descr="A diagram of a data server&#10;&#10;Description automatically generated">
            <a:extLst>
              <a:ext uri="{FF2B5EF4-FFF2-40B4-BE49-F238E27FC236}">
                <a16:creationId xmlns:a16="http://schemas.microsoft.com/office/drawing/2014/main" id="{AF52D496-FE9E-95C2-DD14-B9C5D71AEB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660" y="3058608"/>
            <a:ext cx="4865746" cy="2341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39D22B-655E-664C-766E-8901978A50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668191" y="294368"/>
            <a:ext cx="447215" cy="4472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68EBD4-F798-E8BE-B88B-A6B4BA324DA8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DE717-C667-CADF-BA5E-8B81F67C1283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6 / 12</a:t>
            </a:r>
          </a:p>
        </p:txBody>
      </p:sp>
    </p:spTree>
    <p:extLst>
      <p:ext uri="{BB962C8B-B14F-4D97-AF65-F5344CB8AC3E}">
        <p14:creationId xmlns:p14="http://schemas.microsoft.com/office/powerpoint/2010/main" val="2079659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3E12E42B-CFF7-5D55-6BD6-BADAF2E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313958"/>
            <a:ext cx="11736000" cy="766354"/>
          </a:xfrm>
        </p:spPr>
        <p:txBody>
          <a:bodyPr>
            <a:normAutofit/>
          </a:bodyPr>
          <a:lstStyle/>
          <a:p>
            <a:r>
              <a:rPr lang="it-IT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Ontology Integration</a:t>
            </a:r>
            <a:endParaRPr lang="en-GB" dirty="0">
              <a:latin typeface="Segoe UI Semibold" panose="020B0702040204020203" pitchFamily="34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07B74-F441-ECB7-ADBD-14FA0727F83C}"/>
              </a:ext>
            </a:extLst>
          </p:cNvPr>
          <p:cNvSpPr txBox="1"/>
          <p:nvPr/>
        </p:nvSpPr>
        <p:spPr>
          <a:xfrm>
            <a:off x="456002" y="2080312"/>
            <a:ext cx="5346084" cy="3766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The BRAINTEASER Ontology is central to the system </a:t>
            </a:r>
            <a:b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</a:br>
            <a:r>
              <a:rPr lang="en-US" sz="2000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Features:</a:t>
            </a:r>
          </a:p>
          <a:p>
            <a:pPr marL="800100" lvl="1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Models relationships between clinical and genomics data;</a:t>
            </a:r>
          </a:p>
          <a:p>
            <a:pPr marL="800100" lvl="1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Enhances query capabilities through semantic enrichment;</a:t>
            </a:r>
          </a:p>
          <a:p>
            <a:pPr marL="800100" lvl="1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Ensures interoperability and scalability.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8EBD4-F798-E8BE-B88B-A6B4BA324DA8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DE717-C667-CADF-BA5E-8B81F67C1283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7 / 12</a:t>
            </a:r>
          </a:p>
        </p:txBody>
      </p:sp>
      <p:pic>
        <p:nvPicPr>
          <p:cNvPr id="7" name="Picture 6" descr="A diagram of a family tree&#10;&#10;Description automatically generated">
            <a:extLst>
              <a:ext uri="{FF2B5EF4-FFF2-40B4-BE49-F238E27FC236}">
                <a16:creationId xmlns:a16="http://schemas.microsoft.com/office/drawing/2014/main" id="{37D93B85-B5A5-1D3E-96D6-31547BDD64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42706"/>
            <a:ext cx="6053358" cy="5452025"/>
          </a:xfrm>
          <a:prstGeom prst="rect">
            <a:avLst/>
          </a:prstGeom>
        </p:spPr>
      </p:pic>
      <p:pic>
        <p:nvPicPr>
          <p:cNvPr id="6146" name="Picture 2" descr="Home - Brainteaser">
            <a:extLst>
              <a:ext uri="{FF2B5EF4-FFF2-40B4-BE49-F238E27FC236}">
                <a16:creationId xmlns:a16="http://schemas.microsoft.com/office/drawing/2014/main" id="{8B5B44E3-9064-F856-6E71-595D707090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1" r="12012" b="17712"/>
          <a:stretch/>
        </p:blipFill>
        <p:spPr bwMode="auto">
          <a:xfrm>
            <a:off x="11642367" y="263269"/>
            <a:ext cx="506991" cy="50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782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AE1571-5AE6-4C94-57FB-2B4509A61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74" y="2604381"/>
            <a:ext cx="6534884" cy="3529792"/>
          </a:xfrm>
          <a:prstGeom prst="rect">
            <a:avLst/>
          </a:prstGeom>
        </p:spPr>
      </p:pic>
      <p:sp>
        <p:nvSpPr>
          <p:cNvPr id="4" name="Titolo 3">
            <a:extLst>
              <a:ext uri="{FF2B5EF4-FFF2-40B4-BE49-F238E27FC236}">
                <a16:creationId xmlns:a16="http://schemas.microsoft.com/office/drawing/2014/main" id="{3E12E42B-CFF7-5D55-6BD6-BADAF2EF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000" y="1313958"/>
            <a:ext cx="11736000" cy="766354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Use Case: ALSFRS Data Querying</a:t>
            </a:r>
            <a:endParaRPr lang="en-GB" dirty="0">
              <a:latin typeface="Segoe UI Semibold" panose="020B0702040204020203" pitchFamily="34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953366-3DA0-3A85-9274-CC18A462AB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67659"/>
            <a:ext cx="1153061" cy="709955"/>
          </a:xfrm>
          <a:prstGeom prst="rect">
            <a:avLst/>
          </a:prstGeom>
        </p:spPr>
      </p:pic>
      <p:pic>
        <p:nvPicPr>
          <p:cNvPr id="8" name="Picture 2" descr="Lauree DEI Unipd">
            <a:extLst>
              <a:ext uri="{FF2B5EF4-FFF2-40B4-BE49-F238E27FC236}">
                <a16:creationId xmlns:a16="http://schemas.microsoft.com/office/drawing/2014/main" id="{CDCBB4F1-BFDF-CFCD-0DC0-3828BB7E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11260"/>
            <a:ext cx="1219200" cy="7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07B74-F441-ECB7-ADBD-14FA0727F83C}"/>
              </a:ext>
            </a:extLst>
          </p:cNvPr>
          <p:cNvSpPr txBox="1"/>
          <p:nvPr/>
        </p:nvSpPr>
        <p:spPr>
          <a:xfrm>
            <a:off x="456002" y="2080312"/>
            <a:ext cx="5346084" cy="4254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100"/>
              </a:spcAft>
            </a:pPr>
            <a:r>
              <a:rPr lang="en-US" sz="2000" dirty="0">
                <a:latin typeface="Segoe UI Variable Text Semibold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Use Case: 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Querying ALSFRS (Amyotrophic Lateral Sclerosis Functional Rating Scale) data across multiple sources.</a:t>
            </a:r>
            <a:endParaRPr lang="en-US" sz="2000" dirty="0">
              <a:latin typeface="Segoe UI Semibold" panose="020B0702040204020203" pitchFamily="34" charset="0"/>
              <a:ea typeface="Segoe UI Historic" panose="020B0502040204020203" pitchFamily="34" charset="0"/>
              <a:cs typeface="Segoe UI Semibold" panose="020B0702040204020203" pitchFamily="34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SPARQL Query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: 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Retrieves comprehensive patient data;</a:t>
            </a:r>
          </a:p>
          <a:p>
            <a:pPr marL="800100" lvl="1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b="1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Process</a:t>
            </a: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:</a:t>
            </a:r>
          </a:p>
          <a:p>
            <a:pPr marL="1257300" lvl="2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Query Rewriting;</a:t>
            </a:r>
          </a:p>
          <a:p>
            <a:pPr marL="1257300" lvl="2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Unfolding into SQL;</a:t>
            </a:r>
          </a:p>
          <a:p>
            <a:pPr marL="1257300" lvl="2" indent="-342900">
              <a:lnSpc>
                <a:spcPct val="150000"/>
              </a:lnSpc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2000" dirty="0">
                <a:latin typeface="Segoe UI Variable Display" pitchFamily="2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Execution in Dremio.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68EBD4-F798-E8BE-B88B-A6B4BA324DA8}"/>
              </a:ext>
            </a:extLst>
          </p:cNvPr>
          <p:cNvSpPr txBox="1"/>
          <p:nvPr/>
        </p:nvSpPr>
        <p:spPr>
          <a:xfrm>
            <a:off x="0" y="6581001"/>
            <a:ext cx="12191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Federated Data Analytics for Genomics Data – Cazzaro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5DE717-C667-CADF-BA5E-8B81F67C1283}"/>
              </a:ext>
            </a:extLst>
          </p:cNvPr>
          <p:cNvSpPr txBox="1"/>
          <p:nvPr/>
        </p:nvSpPr>
        <p:spPr>
          <a:xfrm>
            <a:off x="11549743" y="6581001"/>
            <a:ext cx="6422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Variable Text Semibold" pitchFamily="2" charset="0"/>
              </a:rPr>
              <a:t>8 / 12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9DCA3D1-2FE8-951C-53C8-37992D9B64C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1640832" y="334268"/>
            <a:ext cx="455621" cy="4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422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1353</TotalTime>
  <Words>1236</Words>
  <Application>Microsoft Office PowerPoint</Application>
  <PresentationFormat>Widescreen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Segoe UI Semibold</vt:lpstr>
      <vt:lpstr>Segoe UI Variable Display</vt:lpstr>
      <vt:lpstr>Segoe UI Variable Text Semibold</vt:lpstr>
      <vt:lpstr>Wingdings</vt:lpstr>
      <vt:lpstr>Tema di Office</vt:lpstr>
      <vt:lpstr>Federated Data Analytics for Genomics Data</vt:lpstr>
      <vt:lpstr>The Challenge</vt:lpstr>
      <vt:lpstr>Proposed Solution</vt:lpstr>
      <vt:lpstr>EU Project HEREDITARY</vt:lpstr>
      <vt:lpstr>System Architecture</vt:lpstr>
      <vt:lpstr>System Architecture – Data Sources</vt:lpstr>
      <vt:lpstr>Federation and Virtualization</vt:lpstr>
      <vt:lpstr>Ontology Integration</vt:lpstr>
      <vt:lpstr>Use Case: ALSFRS Data Querying</vt:lpstr>
      <vt:lpstr>PowerPoint Presentation</vt:lpstr>
      <vt:lpstr>Benchmark 1: BSBM</vt:lpstr>
      <vt:lpstr>Benchmark 2: SEASHELL</vt:lpstr>
      <vt:lpstr>Conclusions and Future Works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Bocchi Giuliano</dc:creator>
  <cp:lastModifiedBy>Mirco Cazzaro</cp:lastModifiedBy>
  <cp:revision>106</cp:revision>
  <dcterms:created xsi:type="dcterms:W3CDTF">2022-07-26T10:43:33Z</dcterms:created>
  <dcterms:modified xsi:type="dcterms:W3CDTF">2024-08-14T16:58:55Z</dcterms:modified>
</cp:coreProperties>
</file>